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2" r:id="rId3"/>
    <p:sldId id="278" r:id="rId4"/>
    <p:sldId id="284" r:id="rId5"/>
    <p:sldId id="301" r:id="rId6"/>
    <p:sldId id="303" r:id="rId7"/>
    <p:sldId id="304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6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DD49-B1E0-2C44-B213-10EFF07A79ED}" type="datetime1">
              <a:rPr lang="en-US" smtClean="0"/>
              <a:pPr/>
              <a:t>11/26/16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A040C-FB49-704F-852B-DAFF503BEF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67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D104-D02A-A84D-8553-210D16FF289B}" type="datetime1">
              <a:rPr lang="en-US" smtClean="0"/>
              <a:pPr/>
              <a:t>11/26/16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0ACC-3322-DB4C-99EF-9ADBEA1FC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49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9C5D-BF01-094B-813D-FDDD1B0F8589}" type="datetime1">
              <a:rPr lang="en-US" smtClean="0"/>
              <a:t>11/26/16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B129-1E18-5443-A8DD-5DACD2476AFD}" type="datetime1">
              <a:rPr lang="en-US" smtClean="0"/>
              <a:t>11/26/16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EFDC6-EB79-6646-8DB4-1816938F13C3}" type="datetime1">
              <a:rPr lang="en-US" smtClean="0"/>
              <a:t>11/26/16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1473-AF40-0C4A-8B07-03B536BAB4C7}" type="datetime1">
              <a:rPr lang="en-US" smtClean="0"/>
              <a:t>11/26/16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D888-83D1-444A-847E-72045AE3D8B8}" type="datetime1">
              <a:rPr lang="en-US" smtClean="0"/>
              <a:t>11/26/16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ABFA-D558-A743-B920-230EF1E2CAE4}" type="datetime1">
              <a:rPr lang="en-US" smtClean="0"/>
              <a:t>11/26/16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122F-CFC2-2F4A-873C-FE6A2DE012B4}" type="datetime1">
              <a:rPr lang="en-US" smtClean="0"/>
              <a:t>11/26/16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FF62-0CAD-5F40-9D30-A14C878A14BD}" type="datetime1">
              <a:rPr lang="en-US" smtClean="0"/>
              <a:t>11/26/16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E969-CA7C-7C40-86EB-B269E314CA9C}" type="datetime1">
              <a:rPr lang="en-US" smtClean="0"/>
              <a:t>11/26/16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5B77-1A0A-FE4F-8447-98772540FBF4}" type="datetime1">
              <a:rPr lang="en-US" smtClean="0"/>
              <a:t>11/26/16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PTA Co-Presidents: president@ps372pta.org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31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16156"/>
            <a:ext cx="8229600" cy="3410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EA3A-F6A4-FA41-ABED-B7185AF729DB}" type="datetime1">
              <a:rPr lang="en-US" smtClean="0"/>
              <a:t>11/26/16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PTA Co-Presidents: president@ps372pta.org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EC0C-F5C0-A240-B502-ABA3295160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mailchimp_pta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66909" cy="16042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sap"/>
          <a:ea typeface="+mj-ea"/>
          <a:cs typeface="Asap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sap"/>
          <a:ea typeface="+mn-ea"/>
          <a:cs typeface="Asap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sap"/>
          <a:ea typeface="+mn-ea"/>
          <a:cs typeface="Asap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sap"/>
          <a:ea typeface="+mn-ea"/>
          <a:cs typeface="Asap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sap"/>
          <a:ea typeface="+mn-ea"/>
          <a:cs typeface="Asap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sap"/>
          <a:ea typeface="+mn-ea"/>
          <a:cs typeface="Asap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978" y="1697791"/>
            <a:ext cx="7772400" cy="69515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sap"/>
                <a:cs typeface="Asap"/>
              </a:rPr>
              <a:t/>
            </a:r>
            <a:br>
              <a:rPr lang="en-US" dirty="0" smtClean="0">
                <a:latin typeface="Asap"/>
                <a:cs typeface="Asap"/>
              </a:rPr>
            </a:br>
            <a:r>
              <a:rPr lang="en-US" dirty="0" smtClean="0"/>
              <a:t>November </a:t>
            </a:r>
            <a:r>
              <a:rPr lang="en-US" dirty="0" smtClean="0">
                <a:latin typeface="Asap"/>
                <a:cs typeface="Asap"/>
              </a:rPr>
              <a:t>PTA Meeting</a:t>
            </a:r>
            <a:endParaRPr lang="en-US" dirty="0">
              <a:latin typeface="Asap"/>
              <a:cs typeface="Asap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3335"/>
            <a:ext cx="6400800" cy="78535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November 16, 2016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81AE-3ABC-5F40-9669-675C4B85EB2D}" type="datetime1">
              <a:rPr lang="en-US" smtClean="0"/>
              <a:t>11/26/16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01779" y="3418685"/>
            <a:ext cx="5146842" cy="26931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sap"/>
                <a:ea typeface="+mn-ea"/>
                <a:cs typeface="Asap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sap"/>
                <a:ea typeface="+mn-ea"/>
                <a:cs typeface="Asap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sap"/>
                <a:ea typeface="+mn-ea"/>
                <a:cs typeface="Asap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sap"/>
                <a:ea typeface="+mn-ea"/>
                <a:cs typeface="Asap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sap"/>
                <a:ea typeface="+mn-ea"/>
                <a:cs typeface="Asap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Welcome from PTA Presidents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Updates from Ms. Rosa and Ms. Yvette 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Upcoming Events 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Budget report from the PTA Treasurer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Annual Appeal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Mini Grant Report – One Book, One Page</a:t>
            </a:r>
          </a:p>
          <a:p>
            <a:pPr marL="342900" indent="-342900" algn="l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Foley Christmas Tree Fundraiser</a:t>
            </a:r>
          </a:p>
          <a:p>
            <a:pPr marL="0" lvl="1"/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 from Parent Coordinator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1895" y="2486525"/>
            <a:ext cx="76467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sap"/>
                <a:cs typeface="Asap"/>
              </a:rPr>
              <a:t>Food Drive</a:t>
            </a:r>
            <a:r>
              <a:rPr lang="en-US" dirty="0" smtClean="0">
                <a:latin typeface="Asap"/>
                <a:cs typeface="Asap"/>
              </a:rPr>
              <a:t>: </a:t>
            </a:r>
            <a:r>
              <a:rPr lang="en-US" dirty="0">
                <a:latin typeface="Asap"/>
                <a:cs typeface="Asap"/>
              </a:rPr>
              <a:t>November 9 to November </a:t>
            </a:r>
            <a:r>
              <a:rPr lang="en-US" dirty="0" smtClean="0">
                <a:latin typeface="Asap"/>
                <a:cs typeface="Asap"/>
              </a:rPr>
              <a:t>21, </a:t>
            </a:r>
            <a:r>
              <a:rPr lang="en-US" dirty="0">
                <a:latin typeface="Asap"/>
                <a:cs typeface="Asap"/>
              </a:rPr>
              <a:t>food pantry of St. Thomas Aquinas Church Park </a:t>
            </a:r>
            <a:r>
              <a:rPr lang="en-US" dirty="0" smtClean="0">
                <a:latin typeface="Asap"/>
                <a:cs typeface="Asap"/>
              </a:rPr>
              <a:t>Slope.</a:t>
            </a:r>
            <a:endParaRPr lang="en-US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sap"/>
                <a:cs typeface="Asap"/>
              </a:rPr>
              <a:t>Second </a:t>
            </a:r>
            <a:r>
              <a:rPr lang="en-US" b="1" dirty="0">
                <a:latin typeface="Asap"/>
                <a:cs typeface="Asap"/>
              </a:rPr>
              <a:t>Cup of Coffee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sap"/>
                <a:cs typeface="Asap"/>
              </a:rPr>
              <a:t>UNICEF</a:t>
            </a:r>
            <a:r>
              <a:rPr lang="en-US" dirty="0" smtClean="0">
                <a:latin typeface="Asap"/>
                <a:cs typeface="Asap"/>
              </a:rPr>
              <a:t>: </a:t>
            </a:r>
            <a:r>
              <a:rPr lang="en-US" dirty="0">
                <a:latin typeface="Asap"/>
                <a:cs typeface="Asap"/>
              </a:rPr>
              <a:t>Big thank you for all who participated.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sap"/>
                <a:cs typeface="Asap"/>
              </a:rPr>
              <a:t>Middle </a:t>
            </a:r>
            <a:r>
              <a:rPr lang="en-US" b="1" dirty="0">
                <a:latin typeface="Asap"/>
                <a:cs typeface="Asap"/>
              </a:rPr>
              <a:t>School Parent Panel</a:t>
            </a:r>
            <a:r>
              <a:rPr lang="en-US" dirty="0">
                <a:latin typeface="Asap"/>
                <a:cs typeface="Asap"/>
              </a:rPr>
              <a:t>: Tuesday, November </a:t>
            </a:r>
            <a:r>
              <a:rPr lang="en-US" dirty="0" smtClean="0">
                <a:latin typeface="Asap"/>
                <a:cs typeface="Asap"/>
              </a:rPr>
              <a:t>29, </a:t>
            </a:r>
            <a:r>
              <a:rPr lang="en-US" dirty="0">
                <a:latin typeface="Asap"/>
                <a:cs typeface="Asap"/>
              </a:rPr>
              <a:t>8:30am cafeteria and thank you for those who attended the Middle School Meet &amp; Greet this past Tuesday, November 15. Middle School applications are due back on December 1st.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sap"/>
                <a:cs typeface="Asap"/>
              </a:rPr>
              <a:t>Parent Room</a:t>
            </a:r>
            <a:r>
              <a:rPr lang="en-US" dirty="0">
                <a:latin typeface="Asap"/>
                <a:cs typeface="Asap"/>
              </a:rPr>
              <a:t> </a:t>
            </a:r>
            <a:r>
              <a:rPr lang="en-US" dirty="0" smtClean="0">
                <a:latin typeface="Asap"/>
                <a:cs typeface="Asap"/>
              </a:rPr>
              <a:t>– </a:t>
            </a:r>
            <a:r>
              <a:rPr lang="en-US" b="1" dirty="0" smtClean="0">
                <a:latin typeface="Asap"/>
                <a:cs typeface="Asap"/>
              </a:rPr>
              <a:t>Room 101</a:t>
            </a:r>
            <a:r>
              <a:rPr lang="en-US" dirty="0" smtClean="0">
                <a:latin typeface="Asap"/>
                <a:cs typeface="Asap"/>
              </a:rPr>
              <a:t>: </a:t>
            </a:r>
            <a:r>
              <a:rPr lang="en-US" dirty="0">
                <a:latin typeface="Asap"/>
                <a:cs typeface="Asap"/>
              </a:rPr>
              <a:t>Computers are set up for parents who do not have access to a computer.</a:t>
            </a:r>
          </a:p>
        </p:txBody>
      </p:sp>
    </p:spTree>
    <p:extLst>
      <p:ext uri="{BB962C8B-B14F-4D97-AF65-F5344CB8AC3E}">
        <p14:creationId xmlns:p14="http://schemas.microsoft.com/office/powerpoint/2010/main" val="408351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2043" y="2860841"/>
            <a:ext cx="7954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Introducing Interim Acting Assistant Principal</a:t>
            </a:r>
          </a:p>
          <a:p>
            <a:pPr algn="ctr"/>
            <a:r>
              <a:rPr lang="en-US" sz="3200" dirty="0" smtClean="0"/>
              <a:t>Rosa Perez-</a:t>
            </a:r>
            <a:r>
              <a:rPr lang="en-US" sz="3200" dirty="0" err="1" smtClean="0"/>
              <a:t>Leonetti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22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4440"/>
            <a:ext cx="8229600" cy="481263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Events in November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84966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4"/>
            <a:endParaRPr lang="en-US" sz="2000" dirty="0" smtClean="0">
              <a:latin typeface="Asap"/>
              <a:cs typeface="Asap"/>
            </a:endParaRPr>
          </a:p>
          <a:p>
            <a:pPr marL="457200" lvl="2"/>
            <a:r>
              <a:rPr lang="en-US" sz="2000" b="1" dirty="0" smtClean="0">
                <a:latin typeface="Asap"/>
                <a:cs typeface="Asap"/>
              </a:rPr>
              <a:t>Book Fair </a:t>
            </a:r>
            <a:r>
              <a:rPr lang="en-US" sz="2000" dirty="0" smtClean="0">
                <a:latin typeface="Asap"/>
                <a:cs typeface="Asap"/>
              </a:rPr>
              <a:t>– Happening now! Literacy and community building.</a:t>
            </a:r>
          </a:p>
          <a:p>
            <a:pPr marL="457200" lvl="2"/>
            <a:r>
              <a:rPr lang="en-US" sz="2000" dirty="0" smtClean="0">
                <a:latin typeface="Asap"/>
                <a:cs typeface="Asap"/>
              </a:rPr>
              <a:t>We are working with a new vendor this year. The PTA keeps 35% of profits. Today is the second shopping day for students at ICT and the shopping day for students at ASD. If your child has placed a book or books on hold, all purchases must be completed by tomorrow 10:30 am.</a:t>
            </a:r>
          </a:p>
          <a:p>
            <a:pPr lvl="4" indent="-457200"/>
            <a:r>
              <a:rPr lang="en-US" sz="2000" dirty="0" smtClean="0">
                <a:latin typeface="Asap"/>
                <a:cs typeface="Asap"/>
              </a:rPr>
              <a:t>				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8162" y="4860142"/>
            <a:ext cx="7980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err="1" smtClean="0">
                <a:latin typeface="Asap"/>
                <a:cs typeface="Asap"/>
                <a:sym typeface="Wingdings"/>
              </a:rPr>
              <a:t>Winterfest</a:t>
            </a:r>
            <a:r>
              <a:rPr lang="en-US" sz="2000" b="1" dirty="0" smtClean="0">
                <a:latin typeface="Asap"/>
                <a:cs typeface="Asap"/>
                <a:sym typeface="Wingdings"/>
              </a:rPr>
              <a:t> </a:t>
            </a:r>
            <a:r>
              <a:rPr lang="en-US" sz="2000" dirty="0" smtClean="0">
                <a:latin typeface="Asap"/>
                <a:cs typeface="Asap"/>
                <a:sym typeface="Wingdings"/>
              </a:rPr>
              <a:t>– Wednesday, December 21</a:t>
            </a:r>
            <a:r>
              <a:rPr lang="en-US" sz="2000" baseline="30000" dirty="0" smtClean="0">
                <a:latin typeface="Asap"/>
                <a:cs typeface="Asap"/>
                <a:sym typeface="Wingdings"/>
              </a:rPr>
              <a:t>st</a:t>
            </a:r>
            <a:r>
              <a:rPr lang="en-US" sz="2000" dirty="0" smtClean="0">
                <a:latin typeface="Asap"/>
                <a:cs typeface="Asap"/>
                <a:sym typeface="Wingdings"/>
              </a:rPr>
              <a:t>.  School</a:t>
            </a:r>
            <a:r>
              <a:rPr lang="en-US" sz="2000" dirty="0">
                <a:latin typeface="Asap"/>
                <a:cs typeface="Asap"/>
                <a:sym typeface="Wingdings"/>
              </a:rPr>
              <a:t>-wide </a:t>
            </a:r>
            <a:r>
              <a:rPr lang="en-US" sz="2000" dirty="0" smtClean="0">
                <a:latin typeface="Asap"/>
                <a:cs typeface="Asap"/>
                <a:sym typeface="Wingdings"/>
              </a:rPr>
              <a:t>holiday celebration. Performances by students. Bake sale.</a:t>
            </a:r>
          </a:p>
          <a:p>
            <a:endParaRPr lang="en-US" sz="2000" dirty="0" smtClean="0">
              <a:latin typeface="Asap"/>
              <a:cs typeface="Asap"/>
              <a:sym typeface="Wingdings"/>
            </a:endParaRPr>
          </a:p>
          <a:p>
            <a:pPr lvl="1"/>
            <a:r>
              <a:rPr lang="en-US" sz="2000" b="1" dirty="0" smtClean="0">
                <a:latin typeface="Asap"/>
                <a:cs typeface="Asap"/>
                <a:sym typeface="Wingdings"/>
              </a:rPr>
              <a:t> No PTA Meeting!!!! </a:t>
            </a:r>
            <a:endParaRPr lang="en-US" sz="2000" dirty="0">
              <a:latin typeface="Asap"/>
              <a:cs typeface="Asap"/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sap"/>
              <a:cs typeface="Asap"/>
              <a:sym typeface="Wingding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528" y="4224068"/>
            <a:ext cx="7954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sap"/>
                <a:cs typeface="Asap"/>
              </a:rPr>
              <a:t>Events in December! </a:t>
            </a:r>
            <a:endParaRPr lang="en-US" sz="2800" dirty="0"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43211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PS 372 Annual Appeal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50210" y="2782997"/>
            <a:ext cx="676442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sap"/>
                <a:cs typeface="Asap"/>
              </a:rPr>
              <a:t>The </a:t>
            </a:r>
            <a:r>
              <a:rPr lang="en-US" sz="1400" b="1" dirty="0">
                <a:latin typeface="Asap"/>
                <a:cs typeface="Asap"/>
              </a:rPr>
              <a:t>Children’s School Annual Appeal </a:t>
            </a:r>
            <a:r>
              <a:rPr lang="en-US" sz="1400" dirty="0">
                <a:latin typeface="Asap"/>
                <a:cs typeface="Asap"/>
              </a:rPr>
              <a:t>is the year-long fundraising campaign for the PTA of PS 372. It is one of the largest sources of funds for the </a:t>
            </a:r>
            <a:r>
              <a:rPr lang="en-US" sz="1400" dirty="0" smtClean="0">
                <a:latin typeface="Asap"/>
                <a:cs typeface="Asap"/>
              </a:rPr>
              <a:t>PTA, roughly 1/3</a:t>
            </a:r>
            <a:r>
              <a:rPr lang="en-US" sz="1400" baseline="30000" dirty="0" smtClean="0">
                <a:latin typeface="Asap"/>
                <a:cs typeface="Asap"/>
              </a:rPr>
              <a:t>rd</a:t>
            </a:r>
            <a:r>
              <a:rPr lang="en-US" sz="1400" dirty="0" smtClean="0">
                <a:latin typeface="Asap"/>
                <a:cs typeface="Asap"/>
              </a:rPr>
              <a:t> of our operating budget, </a:t>
            </a:r>
            <a:r>
              <a:rPr lang="en-US" sz="1400" dirty="0">
                <a:latin typeface="Asap"/>
                <a:cs typeface="Asap"/>
              </a:rPr>
              <a:t>and has the least cost overhead of all of our fundraising initiatives. You direct giving contribution stretches farther when you contribute to the appeal</a:t>
            </a:r>
            <a:r>
              <a:rPr lang="en-US" sz="1400" dirty="0" smtClean="0">
                <a:latin typeface="Asap"/>
                <a:cs typeface="Asap"/>
              </a:rPr>
              <a:t>.</a:t>
            </a:r>
          </a:p>
          <a:p>
            <a:endParaRPr lang="en-US" sz="1400" dirty="0">
              <a:latin typeface="Asap"/>
              <a:cs typeface="Asap"/>
            </a:endParaRPr>
          </a:p>
          <a:p>
            <a:r>
              <a:rPr lang="en-US" sz="1400" b="1" dirty="0">
                <a:latin typeface="Asap"/>
                <a:cs typeface="Asap"/>
              </a:rPr>
              <a:t>How Much Should I Give?</a:t>
            </a:r>
            <a:endParaRPr lang="en-US" sz="1400" dirty="0">
              <a:latin typeface="Asap"/>
              <a:cs typeface="Asap"/>
            </a:endParaRPr>
          </a:p>
          <a:p>
            <a:r>
              <a:rPr lang="en-US" sz="1400" dirty="0">
                <a:latin typeface="Asap"/>
                <a:cs typeface="Asap"/>
              </a:rPr>
              <a:t>To maintain our current programs, we request a donation of </a:t>
            </a:r>
            <a:r>
              <a:rPr lang="en-US" sz="1400" dirty="0" smtClean="0">
                <a:latin typeface="Asap"/>
                <a:cs typeface="Asap"/>
              </a:rPr>
              <a:t>$</a:t>
            </a:r>
            <a:r>
              <a:rPr lang="en-US" sz="1400" dirty="0">
                <a:latin typeface="Asap"/>
                <a:cs typeface="Asap"/>
              </a:rPr>
              <a:t>180 per </a:t>
            </a:r>
            <a:r>
              <a:rPr lang="en-US" sz="1400" dirty="0" smtClean="0">
                <a:latin typeface="Asap"/>
                <a:cs typeface="Asap"/>
              </a:rPr>
              <a:t>child ($1 per day.) </a:t>
            </a:r>
            <a:r>
              <a:rPr lang="en-US" sz="1400" i="1" dirty="0" smtClean="0">
                <a:latin typeface="Asap"/>
                <a:cs typeface="Asap"/>
              </a:rPr>
              <a:t>Any </a:t>
            </a:r>
            <a:r>
              <a:rPr lang="en-US" sz="1400" i="1" dirty="0">
                <a:latin typeface="Asap"/>
                <a:cs typeface="Asap"/>
              </a:rPr>
              <a:t>amount</a:t>
            </a:r>
            <a:r>
              <a:rPr lang="en-US" sz="1400" dirty="0">
                <a:latin typeface="Asap"/>
                <a:cs typeface="Asap"/>
              </a:rPr>
              <a:t>, no matter how large or small, would be greatly appreciated! </a:t>
            </a:r>
            <a:endParaRPr lang="en-US" sz="1400" dirty="0" smtClean="0">
              <a:latin typeface="Asap"/>
              <a:cs typeface="Asap"/>
            </a:endParaRPr>
          </a:p>
          <a:p>
            <a:r>
              <a:rPr lang="en-US" sz="1400" dirty="0" smtClean="0">
                <a:latin typeface="Asap"/>
                <a:cs typeface="Asap"/>
              </a:rPr>
              <a:t>Our </a:t>
            </a:r>
            <a:r>
              <a:rPr lang="en-US" sz="1400" dirty="0">
                <a:latin typeface="Asap"/>
                <a:cs typeface="Asap"/>
              </a:rPr>
              <a:t>goal is to achieve 100% participation from our families. </a:t>
            </a:r>
            <a:endParaRPr lang="en-US" sz="1400" dirty="0" smtClean="0">
              <a:latin typeface="Asap"/>
              <a:cs typeface="Asap"/>
            </a:endParaRPr>
          </a:p>
          <a:p>
            <a:endParaRPr lang="en-US" sz="1400" dirty="0" smtClean="0">
              <a:latin typeface="Asap"/>
              <a:cs typeface="Asap"/>
            </a:endParaRPr>
          </a:p>
          <a:p>
            <a:r>
              <a:rPr lang="en-US" sz="1400" b="1" dirty="0" smtClean="0">
                <a:latin typeface="Asap"/>
                <a:cs typeface="Asap"/>
              </a:rPr>
              <a:t>Donations</a:t>
            </a:r>
            <a:r>
              <a:rPr lang="en-US" sz="1400" dirty="0" smtClean="0">
                <a:latin typeface="Asap"/>
                <a:cs typeface="Asap"/>
              </a:rPr>
              <a:t> to the Annual Appeal are 100% tax deductible. Employer matching grants are welcome. Expect to see the appeal letter later this week. There will be a contribution form and envelope attached. Contributions can also be made online.</a:t>
            </a:r>
            <a:endParaRPr lang="en-US" sz="1400" dirty="0"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373826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6-11-15 at 5.39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95" y="2165211"/>
            <a:ext cx="3837278" cy="338507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580" y="1791368"/>
            <a:ext cx="4585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sap"/>
                <a:cs typeface="Asap"/>
              </a:rPr>
              <a:t>How Does the PTA Spend Funds Raised?</a:t>
            </a:r>
          </a:p>
          <a:p>
            <a:endParaRPr lang="en-US" sz="1600" dirty="0">
              <a:latin typeface="Asap"/>
              <a:cs typeface="Asap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sap"/>
                <a:cs typeface="Asap"/>
              </a:rPr>
              <a:t>Mini grants for classroom and specialist </a:t>
            </a:r>
            <a:r>
              <a:rPr lang="en-US" sz="1600" dirty="0" smtClean="0">
                <a:latin typeface="Asap"/>
                <a:cs typeface="Asap"/>
              </a:rPr>
              <a:t>teachers.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sap"/>
                <a:cs typeface="Asap"/>
              </a:rPr>
              <a:t>Physical </a:t>
            </a:r>
            <a:r>
              <a:rPr lang="en-US" sz="1600" dirty="0">
                <a:latin typeface="Asap"/>
                <a:cs typeface="Asap"/>
              </a:rPr>
              <a:t>education supplies for all of our kids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sap"/>
                <a:cs typeface="Asap"/>
              </a:rPr>
              <a:t>Enrichment programs – such as chess instruction, opera, architecture, Lego robotics, Jazz @ Lincoln center, </a:t>
            </a:r>
            <a:r>
              <a:rPr lang="en-US" sz="1600" dirty="0" err="1">
                <a:latin typeface="Asap"/>
                <a:cs typeface="Asap"/>
              </a:rPr>
              <a:t>Mbira</a:t>
            </a:r>
            <a:r>
              <a:rPr lang="en-US" sz="1600" dirty="0">
                <a:latin typeface="Asap"/>
                <a:cs typeface="Asap"/>
              </a:rPr>
              <a:t> workshop, Thunderbird Indian Dancers and Chen dance center, and lunch clubs.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sap"/>
                <a:cs typeface="Asap"/>
              </a:rPr>
              <a:t>Community Building initiatives – such as the New Family Picnic, Roots &amp; Community, and </a:t>
            </a:r>
            <a:r>
              <a:rPr lang="en-US" sz="1600" dirty="0" smtClean="0">
                <a:latin typeface="Asap"/>
                <a:cs typeface="Asap"/>
              </a:rPr>
              <a:t>Staff </a:t>
            </a:r>
            <a:r>
              <a:rPr lang="en-US" sz="1600" dirty="0">
                <a:latin typeface="Asap"/>
                <a:cs typeface="Asap"/>
              </a:rPr>
              <a:t>Appreciation Luncheon.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sap"/>
                <a:cs typeface="Asap"/>
              </a:rPr>
              <a:t>Sponsorships for </a:t>
            </a:r>
            <a:r>
              <a:rPr lang="en-US" sz="1600" dirty="0">
                <a:latin typeface="Asap"/>
                <a:cs typeface="Asap"/>
              </a:rPr>
              <a:t>children </a:t>
            </a:r>
            <a:r>
              <a:rPr lang="en-US" sz="1600" dirty="0" smtClean="0">
                <a:latin typeface="Asap"/>
                <a:cs typeface="Asap"/>
              </a:rPr>
              <a:t>–4th </a:t>
            </a:r>
            <a:r>
              <a:rPr lang="en-US" sz="1600" dirty="0">
                <a:latin typeface="Asap"/>
                <a:cs typeface="Asap"/>
              </a:rPr>
              <a:t>grade Philly trip, and 5th grade graduation.</a:t>
            </a:r>
          </a:p>
        </p:txBody>
      </p:sp>
    </p:spTree>
    <p:extLst>
      <p:ext uri="{BB962C8B-B14F-4D97-AF65-F5344CB8AC3E}">
        <p14:creationId xmlns:p14="http://schemas.microsoft.com/office/powerpoint/2010/main" val="20699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Mini Grant Report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2FE-3357-D84A-A10E-A67CBC2CD1D3}" type="datetime1">
              <a:rPr lang="en-US" smtClean="0"/>
              <a:t>11/26/16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EC0C-F5C0-A240-B502-ABA3295160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0570" y="3149963"/>
            <a:ext cx="582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sap"/>
                <a:cs typeface="Asap"/>
              </a:rPr>
              <a:t>One Book, One Page</a:t>
            </a:r>
            <a:r>
              <a:rPr lang="en-US" dirty="0" smtClean="0">
                <a:latin typeface="Asap"/>
                <a:cs typeface="Asap"/>
              </a:rPr>
              <a:t>: Monthly read-aloud in classrooms. </a:t>
            </a:r>
          </a:p>
          <a:p>
            <a:pPr lvl="5"/>
            <a:r>
              <a:rPr lang="en-US" dirty="0" smtClean="0">
                <a:latin typeface="Asap"/>
                <a:cs typeface="Asap"/>
              </a:rPr>
              <a:t>PTA grant of $3000 to buy books.</a:t>
            </a:r>
            <a:endParaRPr lang="en-US" dirty="0">
              <a:latin typeface="Asap"/>
              <a:cs typeface="Asap"/>
            </a:endParaRPr>
          </a:p>
        </p:txBody>
      </p:sp>
    </p:spTree>
    <p:extLst>
      <p:ext uri="{BB962C8B-B14F-4D97-AF65-F5344CB8AC3E}">
        <p14:creationId xmlns:p14="http://schemas.microsoft.com/office/powerpoint/2010/main" val="287566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516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Foley Firs</a:t>
            </a:r>
            <a:br>
              <a:rPr lang="en-US" sz="4000" dirty="0" smtClean="0"/>
            </a:br>
            <a:r>
              <a:rPr lang="en-US" sz="4000" dirty="0" smtClean="0"/>
              <a:t>Christmas Tree Fundraiser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446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19730</TotalTime>
  <Words>476</Words>
  <Application>Microsoft Macintosh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November PTA Meeting</vt:lpstr>
      <vt:lpstr>Update from Parent Coordinator</vt:lpstr>
      <vt:lpstr>PowerPoint Presentation</vt:lpstr>
      <vt:lpstr>Events in November</vt:lpstr>
      <vt:lpstr>PS 372 Annual Appeal</vt:lpstr>
      <vt:lpstr>PowerPoint Presentation</vt:lpstr>
      <vt:lpstr>Mini Grant Report</vt:lpstr>
      <vt:lpstr>Foley Firs Christmas Tree Fundraiser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372|The Children’s School</dc:title>
  <dc:creator>Anne Baker</dc:creator>
  <cp:lastModifiedBy>Nina Crews</cp:lastModifiedBy>
  <cp:revision>160</cp:revision>
  <cp:lastPrinted>2015-11-19T01:03:40Z</cp:lastPrinted>
  <dcterms:created xsi:type="dcterms:W3CDTF">2015-06-17T03:21:04Z</dcterms:created>
  <dcterms:modified xsi:type="dcterms:W3CDTF">2016-11-26T17:34:54Z</dcterms:modified>
</cp:coreProperties>
</file>